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5663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3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276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00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62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4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1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7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3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5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DB67-44E6-443A-AEDC-513866A80428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75ACFD-6680-4718-AD0E-72E57013A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7200" y="191911"/>
            <a:ext cx="69539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FF0000"/>
                </a:solidFill>
                <a:latin typeface=".VnArabiaH" panose="020B7200000000000000" pitchFamily="34" charset="0"/>
              </a:rPr>
              <a:t>LUYỆN TẬP CHƯƠNG 2</a:t>
            </a:r>
            <a:endParaRPr lang="en-US" sz="3200" dirty="0">
              <a:solidFill>
                <a:srgbClr val="FF0000"/>
              </a:solidFill>
              <a:latin typeface=".VnArabiaH" panose="020B7200000000000000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0179" y="936978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I. TRẮC NGHIỆM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6978" y="1337088"/>
            <a:ext cx="9437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</a:rPr>
              <a:t>Câu 1: Cách sắp xếp nào dưới đây biểu diễn độ hoạt động hoá học của kim loại giảm dần.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8578" y="2190044"/>
            <a:ext cx="6231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  </a:t>
            </a:r>
            <a:r>
              <a:rPr lang="de-DE" sz="2400" dirty="0" smtClean="0"/>
              <a:t>        A</a:t>
            </a:r>
            <a:r>
              <a:rPr lang="de-DE" sz="2400" dirty="0"/>
              <a:t>. K, Al, Mg, Cu, Fe.</a:t>
            </a:r>
            <a:endParaRPr lang="en-US" sz="2400" dirty="0"/>
          </a:p>
          <a:p>
            <a:r>
              <a:rPr lang="de-DE" sz="2400" dirty="0"/>
              <a:t>          B. Cu, Fe, Mg, Al, K.</a:t>
            </a:r>
            <a:endParaRPr lang="en-US" sz="2400" dirty="0"/>
          </a:p>
          <a:p>
            <a:r>
              <a:rPr lang="de-DE" sz="2400" dirty="0"/>
              <a:t>          C. K, Mg, Al, Fe, Cu.</a:t>
            </a:r>
            <a:endParaRPr lang="en-US" sz="2400" dirty="0"/>
          </a:p>
          <a:p>
            <a:r>
              <a:rPr lang="de-DE" sz="2400" dirty="0"/>
              <a:t>          D. K, Cu, Al, Mg, Fe.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964266" y="2911942"/>
            <a:ext cx="485423" cy="5436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8578" y="3759704"/>
            <a:ext cx="9708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</a:rPr>
              <a:t>Câu 2: </a:t>
            </a:r>
            <a:r>
              <a:rPr lang="en-US" sz="2400" dirty="0" err="1">
                <a:solidFill>
                  <a:srgbClr val="00B050"/>
                </a:solidFill>
              </a:rPr>
              <a:t>Dãy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kim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loại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được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xếp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theo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chiều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hoạt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động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hóa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học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tăng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dần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0179" y="4498368"/>
            <a:ext cx="77554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 </a:t>
            </a:r>
            <a:r>
              <a:rPr lang="de-DE" sz="2400" dirty="0" smtClean="0"/>
              <a:t>A</a:t>
            </a:r>
            <a:r>
              <a:rPr lang="de-DE" sz="2400" dirty="0"/>
              <a:t>. K, Mg, Al, Fe, Cu, Ag                              	</a:t>
            </a:r>
            <a:r>
              <a:rPr lang="de-DE" sz="2400" dirty="0" smtClean="0"/>
              <a:t>B</a:t>
            </a:r>
            <a:r>
              <a:rPr lang="de-DE" sz="2400" dirty="0"/>
              <a:t>. Ag , Cu, Fe, Al, Mg, K</a:t>
            </a:r>
            <a:endParaRPr lang="en-US" sz="2400" dirty="0"/>
          </a:p>
          <a:p>
            <a:r>
              <a:rPr lang="de-DE" sz="2400" dirty="0"/>
              <a:t>       </a:t>
            </a:r>
            <a:r>
              <a:rPr lang="de-DE" sz="2400" dirty="0" smtClean="0"/>
              <a:t>   C</a:t>
            </a:r>
            <a:r>
              <a:rPr lang="de-DE" sz="2400" dirty="0"/>
              <a:t>. Ag, Al ,Fe, Cu , Mg, K                             </a:t>
            </a:r>
            <a:r>
              <a:rPr lang="de-DE" sz="2400" dirty="0" smtClean="0"/>
              <a:t>		D.K</a:t>
            </a:r>
            <a:r>
              <a:rPr lang="de-DE" sz="2400" dirty="0"/>
              <a:t>, Mg, Al, Ag ,Al, Fe</a:t>
            </a:r>
            <a:endParaRPr lang="en-US" sz="2400" dirty="0"/>
          </a:p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75555" y="4860342"/>
            <a:ext cx="530579" cy="427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93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689" y="191911"/>
            <a:ext cx="9076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Câu 3: Dãy gồm toàn các kim loại đều phản ứng với nước ở nhiệt độ thường tạo ra dung dịch kiềm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689" y="1106311"/>
            <a:ext cx="62201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</a:t>
            </a:r>
            <a:r>
              <a:rPr lang="de-DE" sz="2800" dirty="0" smtClean="0"/>
              <a:t>A</a:t>
            </a:r>
            <a:r>
              <a:rPr lang="de-DE" sz="2800" dirty="0"/>
              <a:t>. Na, Fe, K</a:t>
            </a:r>
            <a:endParaRPr lang="en-US" sz="2800" dirty="0"/>
          </a:p>
          <a:p>
            <a:r>
              <a:rPr lang="de-DE" sz="2800" dirty="0"/>
              <a:t>	B. Na, Cu, K</a:t>
            </a:r>
            <a:endParaRPr lang="en-US" sz="2800" dirty="0"/>
          </a:p>
          <a:p>
            <a:r>
              <a:rPr lang="de-DE" sz="2800" dirty="0"/>
              <a:t>	C. Na, Ba, K</a:t>
            </a:r>
            <a:endParaRPr lang="en-US" sz="2800" dirty="0"/>
          </a:p>
          <a:p>
            <a:r>
              <a:rPr lang="de-DE" sz="2800" dirty="0"/>
              <a:t>	D. Na, Pb, K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1264354" y="2014252"/>
            <a:ext cx="519289" cy="41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7689" y="3081867"/>
            <a:ext cx="9606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Câu 4: Dãy các kim loại đều tác dụng với dung dịch acid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689" y="3770489"/>
            <a:ext cx="92907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A. Fe, Cu, Zn, Mg       			B. Ag, Zn ,Mg , Fe      		</a:t>
            </a:r>
            <a:endParaRPr lang="en-US" sz="2800" dirty="0"/>
          </a:p>
          <a:p>
            <a:r>
              <a:rPr lang="de-DE" sz="2800" dirty="0"/>
              <a:t>C. Al ,Fe, Zn ,Mg    		       </a:t>
            </a:r>
            <a:r>
              <a:rPr lang="de-DE" sz="2800" dirty="0" smtClean="0"/>
              <a:t> D</a:t>
            </a:r>
            <a:r>
              <a:rPr lang="de-DE" sz="2800" dirty="0"/>
              <a:t>. Ag, Cu, Fe, Zn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248356" y="4557173"/>
            <a:ext cx="666044" cy="598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21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14489"/>
            <a:ext cx="873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Câu 5: . Dãy các kim loại đều tác dụng với dung dịch muối Cu(NO</a:t>
            </a:r>
            <a:r>
              <a:rPr lang="de-DE" sz="2800" baseline="-25000" dirty="0">
                <a:solidFill>
                  <a:srgbClr val="00B050"/>
                </a:solidFill>
              </a:rPr>
              <a:t>3</a:t>
            </a:r>
            <a:r>
              <a:rPr lang="de-DE" sz="2800" dirty="0">
                <a:solidFill>
                  <a:srgbClr val="00B050"/>
                </a:solidFill>
              </a:rPr>
              <a:t>)</a:t>
            </a:r>
            <a:r>
              <a:rPr lang="de-DE" sz="2800" baseline="-25000" dirty="0">
                <a:solidFill>
                  <a:srgbClr val="00B050"/>
                </a:solidFill>
              </a:rPr>
              <a:t>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111" y="1168596"/>
            <a:ext cx="9087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de-DE" sz="2800" dirty="0" smtClean="0"/>
              <a:t>Ag</a:t>
            </a:r>
            <a:r>
              <a:rPr lang="de-DE" sz="2800" dirty="0"/>
              <a:t>, Zn ,Mg , Fe      			B. Fe, Al, Zn, Mg      </a:t>
            </a:r>
            <a:endParaRPr lang="de-DE" sz="2800" dirty="0" smtClean="0"/>
          </a:p>
          <a:p>
            <a:r>
              <a:rPr lang="de-DE" sz="2800" dirty="0" smtClean="0"/>
              <a:t>C</a:t>
            </a:r>
            <a:r>
              <a:rPr lang="de-DE" sz="2800" dirty="0"/>
              <a:t>. Al ,Fe, Zn ,Cu        			D. Ag, Cu, Fe, Zn.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5700889" y="963260"/>
            <a:ext cx="666044" cy="733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111" y="2122703"/>
            <a:ext cx="9414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Câu 6: Những kim loại nào sau đây </a:t>
            </a:r>
            <a:r>
              <a:rPr lang="de-DE" sz="2800" b="1" dirty="0">
                <a:solidFill>
                  <a:srgbClr val="FF0000"/>
                </a:solidFill>
              </a:rPr>
              <a:t>không </a:t>
            </a:r>
            <a:r>
              <a:rPr lang="de-DE" sz="2800" dirty="0">
                <a:solidFill>
                  <a:srgbClr val="00B050"/>
                </a:solidFill>
              </a:rPr>
              <a:t>phản ứng với dd muối Cu(NO</a:t>
            </a:r>
            <a:r>
              <a:rPr lang="de-DE" sz="2800" baseline="-25000" dirty="0">
                <a:solidFill>
                  <a:srgbClr val="00B050"/>
                </a:solidFill>
              </a:rPr>
              <a:t>3</a:t>
            </a:r>
            <a:r>
              <a:rPr lang="de-DE" sz="2800" dirty="0">
                <a:solidFill>
                  <a:srgbClr val="00B050"/>
                </a:solidFill>
              </a:rPr>
              <a:t>)</a:t>
            </a:r>
            <a:r>
              <a:rPr lang="de-DE" sz="2800" baseline="-25000" dirty="0">
                <a:solidFill>
                  <a:srgbClr val="00B050"/>
                </a:solidFill>
              </a:rPr>
              <a:t>2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111" y="3217333"/>
            <a:ext cx="86472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A. Fe						B. Zn</a:t>
            </a:r>
            <a:endParaRPr lang="en-US" sz="3200" dirty="0"/>
          </a:p>
          <a:p>
            <a:r>
              <a:rPr lang="de-DE" sz="3200" dirty="0" smtClean="0"/>
              <a:t>C</a:t>
            </a:r>
            <a:r>
              <a:rPr lang="de-DE" sz="3200" dirty="0"/>
              <a:t>. Mg						D. Ag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6626577" y="3755942"/>
            <a:ext cx="677333" cy="6321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470400"/>
            <a:ext cx="9177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Câu 7: Những kim loại nào sau đây có thể tác dụng với dd H</a:t>
            </a:r>
            <a:r>
              <a:rPr lang="de-DE" sz="2800" baseline="-25000" dirty="0">
                <a:solidFill>
                  <a:srgbClr val="00B050"/>
                </a:solidFill>
              </a:rPr>
              <a:t>2</a:t>
            </a:r>
            <a:r>
              <a:rPr lang="de-DE" sz="2800" dirty="0">
                <a:solidFill>
                  <a:srgbClr val="00B050"/>
                </a:solidFill>
              </a:rPr>
              <a:t>SO</a:t>
            </a:r>
            <a:r>
              <a:rPr lang="de-DE" sz="2800" baseline="-25000" dirty="0">
                <a:solidFill>
                  <a:srgbClr val="00B050"/>
                </a:solidFill>
              </a:rPr>
              <a:t>4</a:t>
            </a:r>
            <a:r>
              <a:rPr lang="de-DE" sz="2800" dirty="0">
                <a:solidFill>
                  <a:srgbClr val="00B050"/>
                </a:solidFill>
              </a:rPr>
              <a:t>  loãng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867" y="5565422"/>
            <a:ext cx="971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A. Fe, Cu</a:t>
            </a:r>
            <a:r>
              <a:rPr lang="de-DE" sz="3600" baseline="30000" dirty="0"/>
              <a:t>					</a:t>
            </a:r>
            <a:r>
              <a:rPr lang="de-DE" sz="3600" dirty="0"/>
              <a:t>B. Zn, Ag</a:t>
            </a:r>
            <a:endParaRPr lang="en-US" sz="3600" dirty="0"/>
          </a:p>
          <a:p>
            <a:r>
              <a:rPr lang="de-DE" sz="3600" dirty="0" smtClean="0"/>
              <a:t>C</a:t>
            </a:r>
            <a:r>
              <a:rPr lang="de-DE" sz="3600" dirty="0"/>
              <a:t>. Zn, Fe					D. Cu, Ag</a:t>
            </a:r>
            <a:endParaRPr lang="en-US" sz="3600" dirty="0"/>
          </a:p>
        </p:txBody>
      </p:sp>
      <p:sp>
        <p:nvSpPr>
          <p:cNvPr id="12" name="Oval 11"/>
          <p:cNvSpPr/>
          <p:nvPr/>
        </p:nvSpPr>
        <p:spPr>
          <a:xfrm>
            <a:off x="395111" y="6165586"/>
            <a:ext cx="677334" cy="564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8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56" y="225778"/>
            <a:ext cx="1002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8: Kim loại Aluminium (Al) </a:t>
            </a:r>
            <a:r>
              <a:rPr lang="de-DE" sz="2800" b="1" dirty="0">
                <a:solidFill>
                  <a:srgbClr val="FF0000"/>
                </a:solidFill>
              </a:rPr>
              <a:t>không</a:t>
            </a:r>
            <a:r>
              <a:rPr lang="de-DE" sz="2800" dirty="0">
                <a:solidFill>
                  <a:srgbClr val="FF0000"/>
                </a:solidFill>
              </a:rPr>
              <a:t> phản ứng với dung dịch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7022" y="869244"/>
            <a:ext cx="96858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A. NaOH loãng</a:t>
            </a:r>
            <a:endParaRPr lang="en-US" sz="2800" dirty="0"/>
          </a:p>
          <a:p>
            <a:r>
              <a:rPr lang="de-DE" sz="2800" dirty="0" smtClean="0"/>
              <a:t>B</a:t>
            </a:r>
            <a:r>
              <a:rPr lang="de-DE" sz="2800" dirty="0"/>
              <a:t>. H</a:t>
            </a:r>
            <a:r>
              <a:rPr lang="de-DE" sz="2800" baseline="-25000" dirty="0"/>
              <a:t>2</a:t>
            </a:r>
            <a:r>
              <a:rPr lang="de-DE" sz="2800" dirty="0"/>
              <a:t>SO</a:t>
            </a:r>
            <a:r>
              <a:rPr lang="de-DE" sz="2800" baseline="-25000" dirty="0"/>
              <a:t>4</a:t>
            </a:r>
            <a:r>
              <a:rPr lang="de-DE" sz="2800" dirty="0"/>
              <a:t> đặc, nguội</a:t>
            </a:r>
            <a:endParaRPr lang="en-US" sz="2800" dirty="0"/>
          </a:p>
          <a:p>
            <a:r>
              <a:rPr lang="de-DE" sz="2800" dirty="0" smtClean="0"/>
              <a:t>C</a:t>
            </a:r>
            <a:r>
              <a:rPr lang="de-DE" sz="2800" dirty="0"/>
              <a:t>. H</a:t>
            </a:r>
            <a:r>
              <a:rPr lang="de-DE" sz="2800" baseline="-25000" dirty="0"/>
              <a:t>2</a:t>
            </a:r>
            <a:r>
              <a:rPr lang="de-DE" sz="2800" dirty="0"/>
              <a:t>SO</a:t>
            </a:r>
            <a:r>
              <a:rPr lang="de-DE" sz="2800" baseline="-25000" dirty="0"/>
              <a:t>4</a:t>
            </a:r>
            <a:r>
              <a:rPr lang="de-DE" sz="2800" dirty="0"/>
              <a:t> đặc, nóng</a:t>
            </a:r>
            <a:endParaRPr lang="en-US" sz="2800" dirty="0"/>
          </a:p>
          <a:p>
            <a:r>
              <a:rPr lang="de-DE" sz="2800" dirty="0" smtClean="0"/>
              <a:t>D</a:t>
            </a:r>
            <a:r>
              <a:rPr lang="de-DE" sz="2800" dirty="0"/>
              <a:t>. H</a:t>
            </a:r>
            <a:r>
              <a:rPr lang="de-DE" sz="2800" baseline="-25000" dirty="0"/>
              <a:t>2</a:t>
            </a:r>
            <a:r>
              <a:rPr lang="de-DE" sz="2800" dirty="0"/>
              <a:t>SO</a:t>
            </a:r>
            <a:r>
              <a:rPr lang="de-DE" sz="2800" baseline="-25000" dirty="0"/>
              <a:t>4</a:t>
            </a:r>
            <a:r>
              <a:rPr lang="de-DE" sz="2800" dirty="0"/>
              <a:t>  loãng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87023" y="1230490"/>
            <a:ext cx="485422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400" y="2685126"/>
            <a:ext cx="948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9: Kim loại phản ứng được với dd NaOH ở nhiệt độ thường là: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400" y="3759200"/>
            <a:ext cx="9482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A. Ag						B. Cu</a:t>
            </a:r>
            <a:endParaRPr lang="en-US" sz="3200" dirty="0"/>
          </a:p>
          <a:p>
            <a:r>
              <a:rPr lang="de-DE" sz="3200" dirty="0" smtClean="0"/>
              <a:t>C</a:t>
            </a:r>
            <a:r>
              <a:rPr lang="de-DE" sz="3200" dirty="0"/>
              <a:t>. Fe						D. Al</a:t>
            </a:r>
            <a:endParaRPr lang="en-US" sz="3200" dirty="0"/>
          </a:p>
          <a:p>
            <a:r>
              <a:rPr lang="de-DE" sz="3200" dirty="0"/>
              <a:t> </a:t>
            </a:r>
            <a:endParaRPr lang="en-US" sz="3200" dirty="0"/>
          </a:p>
          <a:p>
            <a:r>
              <a:rPr lang="de-DE" sz="3200" dirty="0"/>
              <a:t> 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6671733" y="4332096"/>
            <a:ext cx="632178" cy="578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356" y="4910411"/>
            <a:ext cx="10148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10: Để điều chế FeCl</a:t>
            </a:r>
            <a:r>
              <a:rPr lang="de-DE" sz="2800" baseline="-25000" dirty="0">
                <a:solidFill>
                  <a:srgbClr val="FF0000"/>
                </a:solidFill>
              </a:rPr>
              <a:t>2</a:t>
            </a:r>
            <a:r>
              <a:rPr lang="de-DE" sz="2800" dirty="0">
                <a:solidFill>
                  <a:srgbClr val="FF0000"/>
                </a:solidFill>
              </a:rPr>
              <a:t>  có thể cho Fe tác dụng với những chất nào sau đây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400" y="6016978"/>
            <a:ext cx="10419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A. Cl</a:t>
            </a:r>
            <a:r>
              <a:rPr lang="de-DE" sz="3200" baseline="-25000" dirty="0"/>
              <a:t>2</a:t>
            </a:r>
            <a:r>
              <a:rPr lang="de-DE" sz="3200" dirty="0"/>
              <a:t>					</a:t>
            </a:r>
            <a:r>
              <a:rPr lang="de-DE" sz="3200" dirty="0" smtClean="0"/>
              <a:t>B</a:t>
            </a:r>
            <a:r>
              <a:rPr lang="de-DE" sz="3200" dirty="0"/>
              <a:t>. HCl</a:t>
            </a:r>
            <a:endParaRPr lang="en-US" sz="3200" dirty="0"/>
          </a:p>
          <a:p>
            <a:r>
              <a:rPr lang="de-DE" sz="3200" dirty="0" smtClean="0"/>
              <a:t>C</a:t>
            </a:r>
            <a:r>
              <a:rPr lang="de-DE" sz="3200" dirty="0"/>
              <a:t>. CuCl</a:t>
            </a:r>
            <a:r>
              <a:rPr lang="de-DE" sz="3200" baseline="-25000" dirty="0"/>
              <a:t>2</a:t>
            </a:r>
            <a:r>
              <a:rPr lang="de-DE" sz="3200" dirty="0"/>
              <a:t>					D. Cả B, C  đều đúng</a:t>
            </a:r>
            <a:endParaRPr lang="en-US" sz="3200" dirty="0"/>
          </a:p>
        </p:txBody>
      </p:sp>
      <p:sp>
        <p:nvSpPr>
          <p:cNvPr id="13" name="Oval 12"/>
          <p:cNvSpPr/>
          <p:nvPr/>
        </p:nvSpPr>
        <p:spPr>
          <a:xfrm>
            <a:off x="5712178" y="6555587"/>
            <a:ext cx="666044" cy="578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293511"/>
            <a:ext cx="8319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11: Iron (Fe) tác dụng với khí Cl</a:t>
            </a:r>
            <a:r>
              <a:rPr lang="de-DE" sz="2800" baseline="-25000" dirty="0">
                <a:solidFill>
                  <a:srgbClr val="FF0000"/>
                </a:solidFill>
              </a:rPr>
              <a:t>2</a:t>
            </a:r>
            <a:r>
              <a:rPr lang="de-DE" sz="2800" dirty="0">
                <a:solidFill>
                  <a:srgbClr val="FF0000"/>
                </a:solidFill>
              </a:rPr>
              <a:t> và dung dịch HCl , sản phẩm là: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00" y="1247618"/>
            <a:ext cx="8319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A. FeCl</a:t>
            </a:r>
            <a:r>
              <a:rPr lang="de-DE" sz="2800" baseline="-25000" dirty="0"/>
              <a:t>2</a:t>
            </a:r>
            <a:r>
              <a:rPr lang="de-DE" sz="2800" dirty="0"/>
              <a:t>  và  FeCl</a:t>
            </a:r>
            <a:r>
              <a:rPr lang="de-DE" sz="2800" baseline="-25000" dirty="0"/>
              <a:t>3</a:t>
            </a:r>
            <a:r>
              <a:rPr lang="de-DE" sz="2800" dirty="0"/>
              <a:t> </a:t>
            </a:r>
            <a:endParaRPr lang="en-US" sz="2800" dirty="0"/>
          </a:p>
          <a:p>
            <a:r>
              <a:rPr lang="de-DE" sz="2800" dirty="0" smtClean="0"/>
              <a:t>B</a:t>
            </a:r>
            <a:r>
              <a:rPr lang="de-DE" sz="2800" dirty="0"/>
              <a:t>. FeCl</a:t>
            </a:r>
            <a:r>
              <a:rPr lang="de-DE" sz="2800" baseline="-25000" dirty="0"/>
              <a:t>3</a:t>
            </a:r>
            <a:r>
              <a:rPr lang="de-DE" sz="2800" dirty="0"/>
              <a:t>  và  FeCl</a:t>
            </a:r>
            <a:r>
              <a:rPr lang="de-DE" sz="2800" baseline="-25000" dirty="0"/>
              <a:t>2</a:t>
            </a:r>
            <a:r>
              <a:rPr lang="de-DE" sz="2800" dirty="0"/>
              <a:t> </a:t>
            </a:r>
            <a:endParaRPr lang="en-US" sz="2800" dirty="0"/>
          </a:p>
          <a:p>
            <a:r>
              <a:rPr lang="de-DE" sz="2800" dirty="0" smtClean="0"/>
              <a:t>C</a:t>
            </a:r>
            <a:r>
              <a:rPr lang="de-DE" sz="2800" dirty="0"/>
              <a:t>. FeCl</a:t>
            </a:r>
            <a:r>
              <a:rPr lang="de-DE" sz="2800" baseline="-25000" dirty="0"/>
              <a:t>2</a:t>
            </a:r>
            <a:r>
              <a:rPr lang="de-DE" sz="2800" dirty="0"/>
              <a:t>  và  FeCl </a:t>
            </a:r>
            <a:endParaRPr lang="en-US" sz="2800" dirty="0"/>
          </a:p>
          <a:p>
            <a:r>
              <a:rPr lang="de-DE" sz="2800" dirty="0" smtClean="0"/>
              <a:t>D</a:t>
            </a:r>
            <a:r>
              <a:rPr lang="de-DE" sz="2800" dirty="0"/>
              <a:t>. FeCl</a:t>
            </a:r>
            <a:r>
              <a:rPr lang="de-DE" sz="2800" baseline="-25000" dirty="0"/>
              <a:t>3</a:t>
            </a:r>
            <a:r>
              <a:rPr lang="de-DE" sz="2800" dirty="0"/>
              <a:t>  và  FeCl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61244" y="1637281"/>
            <a:ext cx="598311" cy="56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0399" y="3206044"/>
            <a:ext cx="79868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Câu 12: Iron (Fe) tác dụng được với chất nào 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de-DE" sz="2800" dirty="0"/>
              <a:t>	A. Cl</a:t>
            </a:r>
            <a:r>
              <a:rPr lang="de-DE" sz="2800" baseline="-25000" dirty="0"/>
              <a:t>2</a:t>
            </a:r>
            <a:endParaRPr lang="en-US" sz="2800" dirty="0"/>
          </a:p>
          <a:p>
            <a:r>
              <a:rPr lang="de-DE" sz="2800" dirty="0"/>
              <a:t>	B. S</a:t>
            </a:r>
            <a:endParaRPr lang="en-US" sz="2800" dirty="0"/>
          </a:p>
          <a:p>
            <a:r>
              <a:rPr lang="de-DE" sz="2800" dirty="0"/>
              <a:t>	C. Dung dịch CuSO</a:t>
            </a:r>
            <a:r>
              <a:rPr lang="de-DE" sz="2800" baseline="-25000" dirty="0"/>
              <a:t>4</a:t>
            </a:r>
            <a:endParaRPr lang="en-US" sz="2800" dirty="0"/>
          </a:p>
          <a:p>
            <a:r>
              <a:rPr lang="de-DE" sz="2800" dirty="0"/>
              <a:t>	D. Cả A, B, C.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1196621" y="5460733"/>
            <a:ext cx="790224" cy="68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755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067" y="248356"/>
            <a:ext cx="11683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Câu 13: Có dung dịch muối Al(NO</a:t>
            </a:r>
            <a:r>
              <a:rPr lang="de-DE" sz="3200" baseline="-25000" dirty="0">
                <a:solidFill>
                  <a:srgbClr val="FF0000"/>
                </a:solidFill>
              </a:rPr>
              <a:t>3</a:t>
            </a:r>
            <a:r>
              <a:rPr lang="de-DE" sz="3200" dirty="0">
                <a:solidFill>
                  <a:srgbClr val="FF0000"/>
                </a:solidFill>
              </a:rPr>
              <a:t>)</a:t>
            </a:r>
            <a:r>
              <a:rPr lang="de-DE" sz="3200" baseline="-25000" dirty="0">
                <a:solidFill>
                  <a:srgbClr val="FF0000"/>
                </a:solidFill>
              </a:rPr>
              <a:t>3</a:t>
            </a:r>
            <a:r>
              <a:rPr lang="de-DE" sz="3200" dirty="0">
                <a:solidFill>
                  <a:srgbClr val="FF0000"/>
                </a:solidFill>
              </a:rPr>
              <a:t> lẫn tạp chất Cu(NO</a:t>
            </a:r>
            <a:r>
              <a:rPr lang="de-DE" sz="3200" baseline="-25000" dirty="0">
                <a:solidFill>
                  <a:srgbClr val="FF0000"/>
                </a:solidFill>
              </a:rPr>
              <a:t>3</a:t>
            </a:r>
            <a:r>
              <a:rPr lang="de-DE" sz="3200" dirty="0">
                <a:solidFill>
                  <a:srgbClr val="FF0000"/>
                </a:solidFill>
              </a:rPr>
              <a:t>)</a:t>
            </a:r>
            <a:r>
              <a:rPr lang="de-DE" sz="3200" baseline="-25000" dirty="0">
                <a:solidFill>
                  <a:srgbClr val="FF0000"/>
                </a:solidFill>
              </a:rPr>
              <a:t>2</a:t>
            </a:r>
            <a:r>
              <a:rPr lang="de-DE" sz="3200" dirty="0">
                <a:solidFill>
                  <a:srgbClr val="FF0000"/>
                </a:solidFill>
              </a:rPr>
              <a:t>. Có thể dùng chất nào sau đây để làm sạch muối nhôm: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de-DE" sz="3200" dirty="0"/>
              <a:t>	A. Mg				B. Al</a:t>
            </a:r>
            <a:endParaRPr lang="en-US" sz="3200" dirty="0"/>
          </a:p>
          <a:p>
            <a:r>
              <a:rPr lang="de-DE" sz="3200" dirty="0"/>
              <a:t>	C. AgNO</a:t>
            </a:r>
            <a:r>
              <a:rPr lang="de-DE" sz="3200" baseline="-25000" dirty="0"/>
              <a:t>3</a:t>
            </a:r>
            <a:r>
              <a:rPr lang="de-DE" sz="3200" dirty="0"/>
              <a:t>				D. Cu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633156" y="1196622"/>
            <a:ext cx="530578" cy="62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7067" y="2393244"/>
            <a:ext cx="10351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14: Dể bảo vệ vỏ tàu biển bằng thép, người ta thường gắn vào vỏ tàu( phần ngâm dưới nước) kim loại nào sau đây: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de-DE" sz="2800" dirty="0"/>
              <a:t>	A. Ag					B. Cu</a:t>
            </a:r>
            <a:endParaRPr lang="en-US" sz="2800" dirty="0"/>
          </a:p>
          <a:p>
            <a:r>
              <a:rPr lang="de-DE" sz="2800" dirty="0"/>
              <a:t>	C. Pb					D. Zn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5633156" y="3703259"/>
            <a:ext cx="541865" cy="588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0311" y="4209126"/>
            <a:ext cx="100471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15: Có một mẫu sắt có lẫn tạp chất nhôm. Có thể làm sạch mẫu sắt này bằng cách ngâm nó vào: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de-DE" sz="2800" dirty="0"/>
              <a:t>	A. Dung dịch NaOH dư</a:t>
            </a:r>
            <a:endParaRPr lang="en-US" sz="2800" dirty="0"/>
          </a:p>
          <a:p>
            <a:r>
              <a:rPr lang="de-DE" sz="2800" dirty="0"/>
              <a:t>	B. Dung dịch HCl dư</a:t>
            </a:r>
            <a:endParaRPr lang="en-US" sz="2800" dirty="0"/>
          </a:p>
          <a:p>
            <a:r>
              <a:rPr lang="de-DE" sz="2800" dirty="0"/>
              <a:t>	C. Dung dịch H</a:t>
            </a:r>
            <a:r>
              <a:rPr lang="de-DE" sz="2800" baseline="-25000" dirty="0"/>
              <a:t>2</a:t>
            </a:r>
            <a:r>
              <a:rPr lang="de-DE" sz="2800" dirty="0"/>
              <a:t>SO</a:t>
            </a:r>
            <a:r>
              <a:rPr lang="de-DE" sz="2800" baseline="-25000" dirty="0"/>
              <a:t>4</a:t>
            </a:r>
            <a:r>
              <a:rPr lang="de-DE" sz="2800" dirty="0"/>
              <a:t>  loãng</a:t>
            </a:r>
            <a:endParaRPr lang="en-US" sz="2800" dirty="0"/>
          </a:p>
          <a:p>
            <a:r>
              <a:rPr lang="de-DE" sz="2800" dirty="0"/>
              <a:t>	D. Tất cả đều đúng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745066" y="4907746"/>
            <a:ext cx="699912" cy="640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6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95111"/>
            <a:ext cx="100132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Câu 16: Có  một mẫu đồng bị lẫn tạp chất sắt. Có thể làm sạch mẫu đồng bằng cách: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de-DE" sz="2800" dirty="0"/>
              <a:t>	A. Ngâm mẫu đồng vào dung dịch HCl dư	</a:t>
            </a:r>
            <a:endParaRPr lang="en-US" sz="2800" dirty="0"/>
          </a:p>
          <a:p>
            <a:r>
              <a:rPr lang="de-DE" sz="2800" dirty="0"/>
              <a:t>	B. Ngâm mẫu đồng vào dung dịch H</a:t>
            </a:r>
            <a:r>
              <a:rPr lang="de-DE" sz="2800" baseline="-25000" dirty="0"/>
              <a:t>2</a:t>
            </a:r>
            <a:r>
              <a:rPr lang="de-DE" sz="2800" dirty="0"/>
              <a:t>SO</a:t>
            </a:r>
            <a:r>
              <a:rPr lang="de-DE" sz="2800" baseline="-25000" dirty="0"/>
              <a:t>4</a:t>
            </a:r>
            <a:r>
              <a:rPr lang="de-DE" sz="2800" dirty="0"/>
              <a:t>  loãng dư</a:t>
            </a:r>
            <a:endParaRPr lang="en-US" sz="2800" dirty="0"/>
          </a:p>
          <a:p>
            <a:r>
              <a:rPr lang="de-DE" sz="2800" dirty="0"/>
              <a:t>	C. Ngâm mẫu đồng vào dung dịch CuSO</a:t>
            </a:r>
            <a:r>
              <a:rPr lang="de-DE" sz="2800" baseline="-25000" dirty="0"/>
              <a:t>4</a:t>
            </a:r>
            <a:r>
              <a:rPr lang="de-DE" sz="2800" dirty="0"/>
              <a:t> dư</a:t>
            </a:r>
            <a:endParaRPr lang="en-US" sz="2800" dirty="0"/>
          </a:p>
          <a:p>
            <a:r>
              <a:rPr lang="de-DE" sz="2800" dirty="0"/>
              <a:t>	D. Tất cả đều đúng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049865" y="2506133"/>
            <a:ext cx="688623" cy="722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6044" y="3228622"/>
            <a:ext cx="8060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II. HOÀN THÀNH CÁC PTHH SAU: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222" y="3907697"/>
            <a:ext cx="484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</a:t>
            </a:r>
            <a:r>
              <a:rPr lang="en-US" sz="2800" dirty="0" smtClean="0"/>
              <a:t> Al  </a:t>
            </a:r>
            <a:r>
              <a:rPr lang="en-US" sz="2800" dirty="0"/>
              <a:t>+  </a:t>
            </a:r>
            <a:r>
              <a:rPr lang="en-US" sz="2800" dirty="0" smtClean="0"/>
              <a:t> 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31734" y="3907697"/>
            <a:ext cx="2562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67467" y="3907697"/>
            <a:ext cx="293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8223" y="3907697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9865" y="3907697"/>
            <a:ext cx="57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0222" y="4673600"/>
            <a:ext cx="6118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2) </a:t>
            </a:r>
            <a:r>
              <a:rPr lang="en-US" sz="3200" dirty="0" smtClean="0"/>
              <a:t>   Fe  </a:t>
            </a:r>
            <a:r>
              <a:rPr lang="en-US" sz="3200" dirty="0"/>
              <a:t>+  </a:t>
            </a:r>
            <a:r>
              <a:rPr lang="en-US" sz="3200" dirty="0" smtClean="0"/>
              <a:t>  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12267" y="4673600"/>
            <a:ext cx="2449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</a:t>
            </a:r>
            <a:r>
              <a:rPr lang="en-US" sz="3200" baseline="-25000" dirty="0"/>
              <a:t>3</a:t>
            </a:r>
            <a:r>
              <a:rPr lang="en-US" sz="3200" dirty="0"/>
              <a:t>O</a:t>
            </a:r>
            <a:r>
              <a:rPr lang="en-US" sz="3200" baseline="-25000" dirty="0"/>
              <a:t>4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4673600"/>
            <a:ext cx="59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9511" y="4673600"/>
            <a:ext cx="42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44" y="5501058"/>
            <a:ext cx="7292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3) </a:t>
            </a:r>
            <a:r>
              <a:rPr lang="en-US" sz="3200" dirty="0" smtClean="0"/>
              <a:t> Fe </a:t>
            </a:r>
            <a:r>
              <a:rPr lang="en-US" sz="3200" dirty="0"/>
              <a:t>+ </a:t>
            </a:r>
            <a:r>
              <a:rPr lang="en-US" sz="3200" dirty="0" smtClean="0"/>
              <a:t>   </a:t>
            </a:r>
            <a:r>
              <a:rPr lang="en-US" sz="3200" dirty="0" err="1"/>
              <a:t>HCl</a:t>
            </a:r>
            <a:r>
              <a:rPr lang="en-US" sz="3200" dirty="0"/>
              <a:t> 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26844" y="5501058"/>
            <a:ext cx="3928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FeCl</a:t>
            </a:r>
            <a:r>
              <a:rPr lang="en-US" sz="3200" baseline="-25000" dirty="0"/>
              <a:t>2</a:t>
            </a:r>
            <a:r>
              <a:rPr lang="en-US" sz="3200" dirty="0"/>
              <a:t>     +     H</a:t>
            </a:r>
            <a:r>
              <a:rPr lang="en-US" sz="3200" baseline="-25000" dirty="0"/>
              <a:t>2</a:t>
            </a:r>
            <a:r>
              <a:rPr lang="en-US" sz="3200" dirty="0"/>
              <a:t>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4222" y="5501057"/>
            <a:ext cx="2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867" y="361244"/>
            <a:ext cx="7349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4)  </a:t>
            </a:r>
            <a:r>
              <a:rPr lang="en-US" sz="3200" dirty="0" smtClean="0"/>
              <a:t>   Al  </a:t>
            </a:r>
            <a:r>
              <a:rPr lang="en-US" sz="3200" dirty="0"/>
              <a:t>+  </a:t>
            </a:r>
            <a:r>
              <a:rPr lang="en-US" sz="3200" dirty="0" smtClean="0"/>
              <a:t>   </a:t>
            </a:r>
            <a:r>
              <a:rPr lang="en-US" sz="3200" dirty="0" err="1" smtClean="0"/>
              <a:t>HCl</a:t>
            </a:r>
            <a:r>
              <a:rPr lang="en-US" sz="3200" dirty="0" smtClean="0"/>
              <a:t> 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978" y="361244"/>
            <a:ext cx="3239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AlCl</a:t>
            </a:r>
            <a:r>
              <a:rPr lang="en-US" sz="3200" baseline="-25000" dirty="0"/>
              <a:t>3</a:t>
            </a:r>
            <a:r>
              <a:rPr lang="en-US" sz="3200" dirty="0"/>
              <a:t>    + </a:t>
            </a:r>
            <a:r>
              <a:rPr lang="en-US" sz="3200" dirty="0" smtClean="0"/>
              <a:t>  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</a:t>
            </a:r>
            <a:endParaRPr lang="en-US" sz="3200" dirty="0"/>
          </a:p>
          <a:p>
            <a:r>
              <a:rPr lang="de-DE" sz="3200" dirty="0"/>
              <a:t> 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83556" y="361244"/>
            <a:ext cx="49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61244"/>
            <a:ext cx="462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7156" y="361244"/>
            <a:ext cx="383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978" y="361244"/>
            <a:ext cx="2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867" y="1173426"/>
            <a:ext cx="7699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5)  </a:t>
            </a:r>
            <a:r>
              <a:rPr lang="en-US" sz="3600" dirty="0" smtClean="0"/>
              <a:t> </a:t>
            </a:r>
            <a:r>
              <a:rPr lang="en-US" sz="3200" dirty="0" smtClean="0"/>
              <a:t>Cu </a:t>
            </a:r>
            <a:r>
              <a:rPr lang="en-US" sz="3200" dirty="0"/>
              <a:t>+ </a:t>
            </a:r>
            <a:r>
              <a:rPr lang="en-US" sz="3200" dirty="0" smtClean="0"/>
              <a:t>  AgNO</a:t>
            </a:r>
            <a:r>
              <a:rPr lang="en-US" sz="3200" baseline="-25000" dirty="0" smtClean="0"/>
              <a:t>3   </a:t>
            </a:r>
            <a:r>
              <a:rPr lang="en-US" sz="4000" dirty="0" smtClean="0">
                <a:sym typeface="Wingdings" panose="05000000000000000000" pitchFamily="2" charset="2"/>
              </a:rPr>
              <a:t></a:t>
            </a:r>
            <a:r>
              <a:rPr lang="en-US" sz="4000" dirty="0" smtClean="0"/>
              <a:t>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978" y="1234981"/>
            <a:ext cx="416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Cu( NO</a:t>
            </a:r>
            <a:r>
              <a:rPr lang="en-US" sz="3200" baseline="-25000" dirty="0"/>
              <a:t>3</a:t>
            </a:r>
            <a:r>
              <a:rPr lang="en-US" sz="3200" dirty="0"/>
              <a:t>) </a:t>
            </a:r>
            <a:r>
              <a:rPr lang="en-US" sz="3200" baseline="-25000" dirty="0"/>
              <a:t>2</a:t>
            </a:r>
            <a:r>
              <a:rPr lang="en-US" sz="3200" dirty="0"/>
              <a:t>    +   </a:t>
            </a:r>
            <a:r>
              <a:rPr lang="en-US" sz="3200" dirty="0" smtClean="0"/>
              <a:t> Ag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269067" y="1296536"/>
            <a:ext cx="21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6444" y="1262332"/>
            <a:ext cx="191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867" y="2393244"/>
            <a:ext cx="616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6)  </a:t>
            </a:r>
            <a:r>
              <a:rPr lang="en-US" sz="3200" dirty="0" smtClean="0"/>
              <a:t>  Fe  +     </a:t>
            </a:r>
            <a:r>
              <a:rPr lang="en-US" sz="3200" dirty="0"/>
              <a:t>AgNO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1600" y="2424021"/>
            <a:ext cx="3804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Fe ( NO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   +    Ag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7423" y="2393243"/>
            <a:ext cx="146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76444" y="2484508"/>
            <a:ext cx="46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3467" y="3352800"/>
            <a:ext cx="6920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7)  </a:t>
            </a:r>
            <a:r>
              <a:rPr lang="en-US" sz="3200" dirty="0" smtClean="0"/>
              <a:t> Al   </a:t>
            </a:r>
            <a:r>
              <a:rPr lang="en-US" sz="3200" dirty="0"/>
              <a:t>+ </a:t>
            </a:r>
            <a:r>
              <a:rPr lang="en-US" sz="3200" dirty="0" smtClean="0"/>
              <a:t>    AgNO</a:t>
            </a:r>
            <a:r>
              <a:rPr lang="en-US" sz="3200" baseline="-25000" dirty="0" smtClean="0"/>
              <a:t>3 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76711" y="3352800"/>
            <a:ext cx="521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 ( NO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3</a:t>
            </a:r>
            <a:r>
              <a:rPr lang="en-US" sz="3200" dirty="0"/>
              <a:t>  </a:t>
            </a:r>
            <a:r>
              <a:rPr lang="en-US" sz="3200" dirty="0" smtClean="0"/>
              <a:t>+      </a:t>
            </a:r>
            <a:r>
              <a:rPr lang="en-US" sz="3200" dirty="0"/>
              <a:t>Ag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7423" y="3352799"/>
            <a:ext cx="349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44934" y="3352799"/>
            <a:ext cx="36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575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.VnArabiaH</vt:lpstr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2021-11-05T11:07:19Z</dcterms:created>
  <dcterms:modified xsi:type="dcterms:W3CDTF">2022-11-20T11:22:54Z</dcterms:modified>
</cp:coreProperties>
</file>